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1" r:id="rId2"/>
  </p:sldMasterIdLst>
  <p:notesMasterIdLst>
    <p:notesMasterId r:id="rId11"/>
  </p:notesMasterIdLst>
  <p:handoutMasterIdLst>
    <p:handoutMasterId r:id="rId12"/>
  </p:handoutMasterIdLst>
  <p:sldIdLst>
    <p:sldId id="339" r:id="rId3"/>
    <p:sldId id="334" r:id="rId4"/>
    <p:sldId id="340" r:id="rId5"/>
    <p:sldId id="358" r:id="rId6"/>
    <p:sldId id="357" r:id="rId7"/>
    <p:sldId id="361" r:id="rId8"/>
    <p:sldId id="362" r:id="rId9"/>
    <p:sldId id="285" r:id="rId10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51"/>
    <a:srgbClr val="262A31"/>
    <a:srgbClr val="B2B2B2"/>
    <a:srgbClr val="C9C9C9"/>
    <a:srgbClr val="969696"/>
    <a:srgbClr val="4D4D4D"/>
    <a:srgbClr val="242424"/>
    <a:srgbClr val="79B2D4"/>
    <a:srgbClr val="91B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 autoAdjust="0"/>
    <p:restoredTop sz="89403" autoAdjust="0"/>
  </p:normalViewPr>
  <p:slideViewPr>
    <p:cSldViewPr snapToGrid="0" snapToObjects="1" showGuides="1">
      <p:cViewPr varScale="1">
        <p:scale>
          <a:sx n="135" d="100"/>
          <a:sy n="135" d="100"/>
        </p:scale>
        <p:origin x="102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08.11.2021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08.11.2021</a:t>
            </a:fld>
            <a:endParaRPr lang="de-DE" alt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Mastertextformat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Einführung in die Welt </a:t>
            </a:r>
            <a:r>
              <a:rPr lang="de-DE"/>
              <a:t>der Religionen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" y="260598"/>
            <a:ext cx="2924417" cy="9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372533"/>
            <a:ext cx="2692400" cy="999067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0"/>
            <a:ext cx="331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" y="260598"/>
            <a:ext cx="2924417" cy="9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Einführung in die Welt der Religionen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Themen und Grundbegriffe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 baseline="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7200" y="22671"/>
            <a:ext cx="7001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cap="all" baseline="0" dirty="0">
                <a:latin typeface="Arial" panose="020B0604020202020204" pitchFamily="34" charset="0"/>
                <a:cs typeface="Arial" panose="020B0604020202020204" pitchFamily="34" charset="0"/>
              </a:rPr>
              <a:t>Einführung in die Welt der Religionen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Themen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und Grundbegriffe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10"/>
          <p:cNvCxnSpPr/>
          <p:nvPr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154545" y="4837382"/>
            <a:ext cx="678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Religionswissenschaftliches</a:t>
            </a:r>
            <a:r>
              <a:rPr lang="de-DE" sz="900" baseline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</a:t>
            </a:r>
            <a:endParaRPr lang="de-DE" sz="9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Totem und Tabu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401050" y="4878388"/>
            <a:ext cx="742950" cy="204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30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432540"/>
            <a:ext cx="8229600" cy="491249"/>
          </a:xfrm>
        </p:spPr>
        <p:txBody>
          <a:bodyPr/>
          <a:lstStyle/>
          <a:p>
            <a:r>
              <a:rPr lang="de-DE" dirty="0"/>
              <a:t>Totem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061395"/>
            <a:ext cx="5078012" cy="3532830"/>
          </a:xfrm>
        </p:spPr>
        <p:txBody>
          <a:bodyPr/>
          <a:lstStyle/>
          <a:p>
            <a:r>
              <a:rPr lang="de-DE" dirty="0"/>
              <a:t>Begriff aus </a:t>
            </a:r>
            <a:r>
              <a:rPr lang="de-DE" dirty="0" err="1"/>
              <a:t>Ojibwe</a:t>
            </a:r>
            <a:r>
              <a:rPr lang="de-DE" dirty="0"/>
              <a:t>-Sprache (Kanada)</a:t>
            </a:r>
          </a:p>
          <a:p>
            <a:r>
              <a:rPr lang="de-DE" dirty="0"/>
              <a:t>Clanzugehörigkeit oder Verwandtschaft und entsprechende Tiersymbolik</a:t>
            </a:r>
          </a:p>
          <a:p>
            <a:r>
              <a:rPr lang="de-DE" dirty="0"/>
              <a:t>Ethnologie 19. </a:t>
            </a:r>
            <a:r>
              <a:rPr lang="de-DE" dirty="0" err="1"/>
              <a:t>Jhrh</a:t>
            </a:r>
            <a:r>
              <a:rPr lang="de-DE" dirty="0"/>
              <a:t>. Totemismus (als universale Urreligion) </a:t>
            </a:r>
          </a:p>
          <a:p>
            <a:r>
              <a:rPr lang="de-DE" dirty="0"/>
              <a:t>Bei Émile Durkheim (franz. Soziologe) Totem als symbolische Transzendenz der Gruppe (Sakralisierung eines Totemsymbols als hl. Stellvertreter für einen Kollektivgeist)</a:t>
            </a:r>
          </a:p>
        </p:txBody>
      </p:sp>
      <p:pic>
        <p:nvPicPr>
          <p:cNvPr id="7" name="Inhaltsplatzhalter 6" descr="thunderbird-vancouver.jpg"/>
          <p:cNvPicPr>
            <a:picLocks noGrp="1" noChangeAspect="1"/>
          </p:cNvPicPr>
          <p:nvPr>
            <p:ph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2" r="-579"/>
          <a:stretch/>
        </p:blipFill>
        <p:spPr>
          <a:xfrm>
            <a:off x="5535212" y="641028"/>
            <a:ext cx="3468986" cy="3953197"/>
          </a:xfrm>
        </p:spPr>
      </p:pic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57D1AE6C-FCBE-CB4D-84EF-03FCCB0A1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359" y="3781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5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Tabu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Wort aus dem Polynesischen als das ‚nachdrücklich kenntlich Gemachte’ oder „verboten der Sitte gemäß“ (oftmals in Verbindung mit </a:t>
            </a:r>
            <a:r>
              <a:rPr lang="de-DE" dirty="0" err="1"/>
              <a:t>Mana</a:t>
            </a:r>
            <a:r>
              <a:rPr lang="de-DE" dirty="0"/>
              <a:t>, einer besonderen Kraft/Macht, vor der sich auch gefürchtet wird / Präanimismus)</a:t>
            </a:r>
          </a:p>
          <a:p>
            <a:endParaRPr lang="de-DE" dirty="0"/>
          </a:p>
          <a:p>
            <a:r>
              <a:rPr lang="de-DE" dirty="0"/>
              <a:t>„Keiner von ihnen wollte sich hinsetzen oder auch nur ein Stück von irgend etwas essen ... Als ich mein Erstaunen zeigte, erklärten sie, sie seien alle tabu: Dieses Wort habe eine sehr komplexe Bedeutung: Aber es heiße im allgemeinen, dass etwas verboten sei. Wenn etwas nicht gegessen und benutzt werden darf, sagen sie, das ist tabu.“ (Captain James Cook 1777)</a:t>
            </a:r>
          </a:p>
          <a:p>
            <a:r>
              <a:rPr lang="de-DE" dirty="0"/>
              <a:t>Anwendung auf verschiedene Objekte und Bereiche</a:t>
            </a:r>
          </a:p>
          <a:p>
            <a:r>
              <a:rPr lang="de-DE" dirty="0"/>
              <a:t>Karriere des Begriffs in der Moderne (Tabu sind unterdrückte Themen)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B94AF1E4-C7CF-634A-8280-75E29AF9F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3385" y="2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Religion und Weltanschauung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74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8"/>
            <a:ext cx="8229600" cy="529156"/>
          </a:xfrm>
        </p:spPr>
        <p:txBody>
          <a:bodyPr/>
          <a:lstStyle/>
          <a:p>
            <a:r>
              <a:rPr lang="de-DE" dirty="0"/>
              <a:t>Weltanschauung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66627"/>
            <a:ext cx="4820970" cy="3627598"/>
          </a:xfrm>
        </p:spPr>
        <p:txBody>
          <a:bodyPr/>
          <a:lstStyle/>
          <a:p>
            <a:r>
              <a:rPr lang="de-DE" dirty="0"/>
              <a:t>Sichtweise, wie jemand die Welt versteht und was ihm wichtig ist</a:t>
            </a:r>
          </a:p>
          <a:p>
            <a:r>
              <a:rPr lang="de-DE" dirty="0"/>
              <a:t>Grundlegende kulturelle Orientierung</a:t>
            </a:r>
          </a:p>
          <a:p>
            <a:r>
              <a:rPr lang="de-DE" dirty="0"/>
              <a:t>Systematisierte Überzeugungen können zu einem Glaubenssystem werden </a:t>
            </a:r>
          </a:p>
          <a:p>
            <a:r>
              <a:rPr lang="de-DE" dirty="0"/>
              <a:t>Exklusive Sichtweisen in Abgrenzung zu anderen Weltanschauungen werden zu Ideologien (ggf. rel. Fundamentalismus)</a:t>
            </a:r>
          </a:p>
          <a:p>
            <a:r>
              <a:rPr lang="de-DE" dirty="0"/>
              <a:t>Begriff zunehmende Bedeutung ab 1800 </a:t>
            </a:r>
          </a:p>
          <a:p>
            <a:r>
              <a:rPr lang="de-DE" dirty="0"/>
              <a:t>Pluralisierung von Weltanschauungen in Moderne (</a:t>
            </a:r>
            <a:r>
              <a:rPr lang="de-DE" dirty="0" err="1"/>
              <a:t>Fake</a:t>
            </a:r>
            <a:r>
              <a:rPr lang="de-DE" dirty="0"/>
              <a:t>-News-Debatte, Flat-Earth Society, usw.)</a:t>
            </a:r>
          </a:p>
          <a:p>
            <a:endParaRPr lang="de-DE" dirty="0"/>
          </a:p>
        </p:txBody>
      </p:sp>
      <p:pic>
        <p:nvPicPr>
          <p:cNvPr id="8" name="Inhaltsplatzhalter 7" descr="Heilpraktiker Perscheid Kopie.png"/>
          <p:cNvPicPr>
            <a:picLocks noGrp="1" noChangeAspect="1"/>
          </p:cNvPicPr>
          <p:nvPr>
            <p:ph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r="530"/>
          <a:stretch/>
        </p:blipFill>
        <p:spPr>
          <a:xfrm>
            <a:off x="5440303" y="304797"/>
            <a:ext cx="3597069" cy="457427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8EB132AE-C612-4E45-9C8E-D2CE79524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2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Weltanschauung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Grundgesetz:</a:t>
            </a:r>
          </a:p>
          <a:p>
            <a:r>
              <a:rPr lang="de-DE" b="1" dirty="0"/>
              <a:t>Artikel 4</a:t>
            </a:r>
            <a:r>
              <a:rPr lang="de-DE" dirty="0"/>
              <a:t> [Glaubens-, Gewissens- und Bekenntnisfreiheit] </a:t>
            </a:r>
          </a:p>
          <a:p>
            <a:pPr marL="0" indent="0">
              <a:buNone/>
            </a:pPr>
            <a:r>
              <a:rPr lang="de-DE" dirty="0"/>
              <a:t>Die Freiheit des Glaubens, des Gewissens und die Freiheit des religiösen und </a:t>
            </a:r>
            <a:r>
              <a:rPr lang="de-DE" i="1" dirty="0"/>
              <a:t>weltanschaulichen</a:t>
            </a:r>
            <a:r>
              <a:rPr lang="de-DE" dirty="0"/>
              <a:t> Bekenntnisses sind unverletzlich. Die ungestörte Religionsausübung wird gewährleistet.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dirty="0"/>
              <a:t>Artikel 137 Weimarer Reichsverfassung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(7) Den Religionsgesellschaften werden die Vereinigungen gleichgestellt, die sich die gemeinschaftliche Pflege einer </a:t>
            </a:r>
            <a:r>
              <a:rPr lang="de-DE" i="1" dirty="0"/>
              <a:t>Weltanschauung</a:t>
            </a:r>
            <a:r>
              <a:rPr lang="de-DE" dirty="0"/>
              <a:t> zur Aufgabe machen.</a:t>
            </a:r>
          </a:p>
          <a:p>
            <a:pPr marL="342900" indent="-342900">
              <a:buAutoNum type="arabicParenBoth"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E420D491-474D-8E43-8AFD-DF6C1E1B2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812" y="4106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304798"/>
            <a:ext cx="8229600" cy="557586"/>
          </a:xfrm>
        </p:spPr>
        <p:txBody>
          <a:bodyPr/>
          <a:lstStyle/>
          <a:p>
            <a:r>
              <a:rPr lang="de-DE" dirty="0"/>
              <a:t>Weltanschauung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199" y="1032966"/>
            <a:ext cx="4774713" cy="3561260"/>
          </a:xfrm>
        </p:spPr>
        <p:txBody>
          <a:bodyPr/>
          <a:lstStyle/>
          <a:p>
            <a:r>
              <a:rPr lang="de-DE" sz="1700" dirty="0"/>
              <a:t>Beispiel: Kirche des fliegendes </a:t>
            </a:r>
            <a:r>
              <a:rPr lang="de-DE" sz="1700" dirty="0" err="1"/>
              <a:t>Spaghettimonsters</a:t>
            </a:r>
            <a:r>
              <a:rPr lang="de-DE" sz="1700" dirty="0"/>
              <a:t> (</a:t>
            </a:r>
            <a:r>
              <a:rPr lang="de-DE" sz="1700" dirty="0" err="1"/>
              <a:t>Pastafaris</a:t>
            </a:r>
            <a:r>
              <a:rPr lang="de-DE" sz="1700" dirty="0"/>
              <a:t>)</a:t>
            </a:r>
          </a:p>
          <a:p>
            <a:r>
              <a:rPr lang="de-DE" sz="1700" dirty="0"/>
              <a:t>Gegründet 2005 von Bobby Henderson als Religionsparodie (und Persiflage des Kreationismus)</a:t>
            </a:r>
          </a:p>
          <a:p>
            <a:r>
              <a:rPr lang="de-DE" sz="1700" dirty="0"/>
              <a:t>Zählt sich zu evolutionärem Humanismus</a:t>
            </a:r>
          </a:p>
          <a:p>
            <a:r>
              <a:rPr lang="de-DE" sz="1700" dirty="0"/>
              <a:t>2016 Rechtsstreit um Messehinweisschilder in Templin</a:t>
            </a:r>
          </a:p>
          <a:p>
            <a:r>
              <a:rPr lang="de-DE" sz="1700" dirty="0"/>
              <a:t>Urteil 2017 Oberlandesgericht Brandenburg: </a:t>
            </a:r>
            <a:r>
              <a:rPr lang="de-DE" sz="1700" dirty="0" err="1"/>
              <a:t>Pastafaris</a:t>
            </a:r>
            <a:r>
              <a:rPr lang="de-DE" sz="1700" dirty="0"/>
              <a:t> sind keine Religionsgemeinschaft (es fehlt eine gemeinsame Weltanschauung und ein Gottesbezug)</a:t>
            </a:r>
          </a:p>
          <a:p>
            <a:endParaRPr lang="de-DE" dirty="0"/>
          </a:p>
        </p:txBody>
      </p:sp>
      <p:pic>
        <p:nvPicPr>
          <p:cNvPr id="9" name="Inhaltsplatzhalter 8" descr="Kirche-des-Fliegenden-Spaghettimonsters-2.jpg"/>
          <p:cNvPicPr>
            <a:picLocks noGrp="1" noChangeAspect="1"/>
          </p:cNvPicPr>
          <p:nvPr>
            <p:ph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" r="-1200"/>
          <a:stretch/>
        </p:blipFill>
        <p:spPr>
          <a:xfrm>
            <a:off x="5298260" y="750892"/>
            <a:ext cx="3686818" cy="353060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BED8E891-52A5-6841-8C16-F98459A2A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9295" y="7508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125" y="1584325"/>
            <a:ext cx="7985125" cy="561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ea typeface="+mj-ea"/>
              </a:rPr>
              <a:t>Vielen Dank!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usterfoliensatz_16zu9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07EE94A0-D2A2-4F67-BA73-4CB85A4C940B}"/>
    </a:ext>
  </a:extLst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Musterfoliensatz_16zu9.potx</Template>
  <TotalTime>0</TotalTime>
  <Words>367</Words>
  <Application>Microsoft Office PowerPoint</Application>
  <PresentationFormat>Bildschirmpräsentation (16:9)</PresentationFormat>
  <Paragraphs>40</Paragraphs>
  <Slides>8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Futura</vt:lpstr>
      <vt:lpstr>Arial</vt:lpstr>
      <vt:lpstr>Calibri</vt:lpstr>
      <vt:lpstr>Symbol</vt:lpstr>
      <vt:lpstr>Musterfoliensatz_16zu9</vt:lpstr>
      <vt:lpstr>Master2_UniLeipzig_PPT Vorlage</vt:lpstr>
      <vt:lpstr>Totem und Tabu</vt:lpstr>
      <vt:lpstr>Totem</vt:lpstr>
      <vt:lpstr>Tabu</vt:lpstr>
      <vt:lpstr>Religion und Weltanschauung</vt:lpstr>
      <vt:lpstr>Weltanschauung</vt:lpstr>
      <vt:lpstr>Weltanschauung</vt:lpstr>
      <vt:lpstr>Weltanschauung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in Arial Bold Kann auch dreizeilig sein muss aber nicht</dc:title>
  <dc:creator>Ein Microsoft Office-Anwender</dc:creator>
  <cp:lastModifiedBy>Rüger, Steffi</cp:lastModifiedBy>
  <cp:revision>219</cp:revision>
  <cp:lastPrinted>2017-09-28T12:33:25Z</cp:lastPrinted>
  <dcterms:created xsi:type="dcterms:W3CDTF">2017-11-02T08:51:46Z</dcterms:created>
  <dcterms:modified xsi:type="dcterms:W3CDTF">2021-11-08T10:00:26Z</dcterms:modified>
</cp:coreProperties>
</file>